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3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78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7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48BAF-E34C-42D9-8B58-76D0CE643797}" type="datetimeFigureOut">
              <a:rPr lang="pt-BR" smtClean="0"/>
              <a:pPr/>
              <a:t>09/08/2017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946C3-9885-4CBE-9C25-9CCB24A122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8134672" cy="2520279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defRPr/>
            </a:pPr>
            <a:r>
              <a:rPr lang="en-US" sz="6000" b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OFICINA</a:t>
            </a:r>
            <a:br>
              <a:rPr lang="en-US" sz="6000" b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</a:br>
            <a:r>
              <a:rPr lang="en-US" sz="6000" b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DE</a:t>
            </a:r>
            <a:br>
              <a:rPr lang="en-US" sz="6000" b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</a:br>
            <a:r>
              <a:rPr lang="en-US" sz="6000" b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ALFABETIZAÇÃO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95736" y="470286"/>
            <a:ext cx="5832648" cy="180019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i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ALFABETIZAÇÃO SEGUNDO </a:t>
            </a:r>
            <a:br>
              <a:rPr lang="en-US" sz="3600" b="1" i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</a:br>
            <a:r>
              <a:rPr lang="en-US" sz="3600" b="1" i="1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EMÍLIA FERREIRO</a:t>
            </a:r>
            <a:r>
              <a:rPr lang="pt-BR" sz="3600" b="1" i="1" dirty="0" smtClean="0">
                <a:solidFill>
                  <a:srgbClr val="00B050"/>
                </a:solidFill>
                <a:latin typeface="High Tower Text" panose="02040502050506030303" pitchFamily="18" charset="0"/>
              </a:rPr>
              <a:t/>
            </a:r>
            <a:br>
              <a:rPr lang="pt-BR" sz="3600" b="1" i="1" dirty="0" smtClean="0">
                <a:solidFill>
                  <a:srgbClr val="00B050"/>
                </a:solidFill>
                <a:latin typeface="High Tower Text" panose="02040502050506030303" pitchFamily="18" charset="0"/>
              </a:rPr>
            </a:br>
            <a:endParaRPr lang="pt-BR" sz="3600" b="1" dirty="0">
              <a:solidFill>
                <a:srgbClr val="00B050"/>
              </a:solidFill>
              <a:latin typeface="High Tower Text" panose="020405020505060303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563888" y="2270485"/>
            <a:ext cx="51845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>
                <a:latin typeface="High Tower Text" panose="02040502050506030303" pitchFamily="18" charset="0"/>
              </a:rPr>
              <a:t>“O FOCO DE ATENÇÃO, ANTES CENTRADO NO PROFESSOR QUE ENSINA, PASSOU A SER DO ALUNO QUE APRENDE”.</a:t>
            </a:r>
            <a:endParaRPr lang="pt-BR" dirty="0">
              <a:latin typeface="High Tower Text" panose="02040502050506030303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55764" y="3693225"/>
            <a:ext cx="57604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>
                <a:latin typeface="High Tower Text" panose="02040502050506030303" pitchFamily="18" charset="0"/>
              </a:rPr>
              <a:t>“A CRIANÇA É CAPAZ DESDE PEQUENA DE CRIAR HIPÓTESES, DE TESTÁ-LAS E DE CRIAR SISTEMAS INTERPRETATIVOS NA BUSCA DE COMPREENDER O UNIVERSO QUE A CERCA”. </a:t>
            </a:r>
            <a:endParaRPr lang="pt-BR" dirty="0"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396044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latin typeface="High Tower Text" panose="02040502050506030303" pitchFamily="18" charset="0"/>
              </a:rPr>
              <a:t>A ESCRITA NÃO É UM PRODUTO ESCOLAR</a:t>
            </a:r>
            <a:br>
              <a:rPr lang="pt-BR" dirty="0" smtClean="0">
                <a:latin typeface="High Tower Text" panose="02040502050506030303" pitchFamily="18" charset="0"/>
              </a:rPr>
            </a:br>
            <a:r>
              <a:rPr lang="pt-BR" dirty="0" smtClean="0">
                <a:latin typeface="High Tower Text" panose="02040502050506030303" pitchFamily="18" charset="0"/>
              </a:rPr>
              <a:t>A CRIANÇA REPRODUZ  TODOS OS PASSOS CRIADOS PELA HUMANIDADE ATÉ CHEGAR A ESCRITA ATUAL</a:t>
            </a:r>
            <a:endParaRPr lang="pt-BR" dirty="0"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_RXza0Lw8Eco/TN4K7eNl8WI/AAAAAAAAAMQ/sm_9qa_O_Y0/s1600/desenhos%2Bnas%2Bcaver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412776"/>
            <a:ext cx="4176464" cy="3254387"/>
          </a:xfrm>
          <a:prstGeom prst="rect">
            <a:avLst/>
          </a:prstGeom>
          <a:noFill/>
        </p:spPr>
      </p:pic>
      <p:pic>
        <p:nvPicPr>
          <p:cNvPr id="2052" name="Picture 4" descr="http://www.inconscientecoletivo.net/imagens/codigo-in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8868" y="2636913"/>
            <a:ext cx="4130683" cy="3096344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70220" y="4667163"/>
            <a:ext cx="2752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ESCRITA RUPESTRE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058641" y="2203434"/>
            <a:ext cx="3211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ESCRITA CUNEIFORME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api.ning.com/files/jCHp5Ahcno69mPNjDuFCb2ucDN9tSadgKKQRJs*K9LGJ6-qAVOL8jjuoZRQ6Vm-j3JPFjuT1KBTvay5imPRjjrvMe0l65zK4Mc5RlB1VdIA_/800pxPalenque_glyphsedit1.jpg?width=7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4511498" cy="3134896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1547664" y="4547672"/>
            <a:ext cx="2978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IDEOGRAMAS MAIAS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  <p:pic>
        <p:nvPicPr>
          <p:cNvPr id="1032" name="Picture 8" descr="http://2.bp.blogspot.com/_e8IQDpA8QjA/S9S46anODQI/AAAAAAAAAFY/soxoHce6c-Q/s1600/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9267" y="2470213"/>
            <a:ext cx="3168352" cy="2862969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5940152" y="2070103"/>
            <a:ext cx="2356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PAPIRO EGÍPCIO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99592" y="1196752"/>
            <a:ext cx="7344816" cy="4401205"/>
          </a:xfrm>
          <a:prstGeom prst="rect">
            <a:avLst/>
          </a:prstGeom>
          <a:effectLst>
            <a:glow rad="127000">
              <a:srgbClr val="FF0000"/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FASES DO DESENVOLVIMENTO DA LINGUAGEM ESCRITA</a:t>
            </a:r>
          </a:p>
          <a:p>
            <a:pPr algn="r"/>
            <a:r>
              <a:rPr lang="en-US" sz="4000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/>
            </a:r>
            <a:br>
              <a:rPr lang="en-US" sz="4000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</a:br>
            <a:r>
              <a:rPr lang="en-US" sz="4000" kern="10" spc="720" dirty="0" smtClean="0">
                <a:ln w="9525">
                  <a:solidFill>
                    <a:srgbClr val="008080"/>
                  </a:solidFill>
                  <a:round/>
                  <a:headEnd/>
                  <a:tailEnd/>
                </a:ln>
                <a:effectLst>
                  <a:outerShdw blurRad="63500" dist="46662" dir="3284183" algn="ctr" rotWithShape="0">
                    <a:srgbClr val="4D4D4D">
                      <a:alpha val="74997"/>
                    </a:srgbClr>
                  </a:outerShdw>
                </a:effectLst>
                <a:latin typeface="High Tower Text" panose="02040502050506030303" pitchFamily="18" charset="0"/>
                <a:ea typeface="Comic Sans MS"/>
                <a:cs typeface="Comic Sans MS"/>
              </a:rPr>
              <a:t>FERREIRO E TEBEROSKY</a:t>
            </a:r>
            <a:endParaRPr lang="pt-BR" sz="4000" dirty="0"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49923" y="372916"/>
            <a:ext cx="5987008" cy="626782"/>
          </a:xfrm>
        </p:spPr>
        <p:txBody>
          <a:bodyPr>
            <a:noAutofit/>
          </a:bodyPr>
          <a:lstStyle/>
          <a:p>
            <a:r>
              <a:rPr lang="pt-BR" sz="2400" dirty="0" smtClean="0">
                <a:latin typeface="High Tower Text" panose="02040502050506030303" pitchFamily="18" charset="0"/>
              </a:rPr>
              <a:t>HIPÓTESE PRÉ SILÁBICA NÍVEL 1</a:t>
            </a:r>
            <a:br>
              <a:rPr lang="pt-BR" sz="2400" dirty="0" smtClean="0">
                <a:latin typeface="High Tower Text" panose="02040502050506030303" pitchFamily="18" charset="0"/>
              </a:rPr>
            </a:br>
            <a:endParaRPr lang="pt-BR" sz="2400" dirty="0">
              <a:latin typeface="High Tower Text" panose="02040502050506030303" pitchFamily="18" charset="0"/>
            </a:endParaRPr>
          </a:p>
        </p:txBody>
      </p:sp>
      <p:pic>
        <p:nvPicPr>
          <p:cNvPr id="4" name="Picture 4" descr="pre si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3600" y="1430802"/>
            <a:ext cx="2590987" cy="345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re si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462" y="964583"/>
            <a:ext cx="2642252" cy="345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e si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325" y="1316130"/>
            <a:ext cx="2666879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3173298" y="4407828"/>
            <a:ext cx="31518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GRAFISMO PRIMITIVO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259632" y="4889146"/>
            <a:ext cx="1638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GARATUJA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293600" y="4722146"/>
            <a:ext cx="2132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latin typeface="High Tower Text" panose="02040502050506030303" pitchFamily="18" charset="0"/>
              </a:rPr>
              <a:t>PSEUDOLETRA</a:t>
            </a:r>
            <a:endParaRPr lang="pt-BR" sz="2000" b="1" dirty="0">
              <a:latin typeface="High Tower Text" panose="020405020505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276872"/>
            <a:ext cx="4104456" cy="994122"/>
          </a:xfrm>
        </p:spPr>
        <p:txBody>
          <a:bodyPr>
            <a:normAutofit/>
          </a:bodyPr>
          <a:lstStyle/>
          <a:p>
            <a:r>
              <a:rPr lang="pt-BR" sz="2400" dirty="0" smtClean="0">
                <a:latin typeface="High Tower Text" panose="02040502050506030303" pitchFamily="18" charset="0"/>
              </a:rPr>
              <a:t>HIPÓTESE PRÉ SILÁBICA </a:t>
            </a:r>
            <a:br>
              <a:rPr lang="pt-BR" sz="2400" dirty="0" smtClean="0">
                <a:latin typeface="High Tower Text" panose="02040502050506030303" pitchFamily="18" charset="0"/>
              </a:rPr>
            </a:br>
            <a:r>
              <a:rPr lang="pt-BR" sz="2400" dirty="0" smtClean="0">
                <a:latin typeface="High Tower Text" panose="02040502050506030303" pitchFamily="18" charset="0"/>
              </a:rPr>
              <a:t>NÍVEL 2</a:t>
            </a:r>
            <a:endParaRPr lang="pt-BR" sz="2400" dirty="0">
              <a:latin typeface="High Tower Text" panose="02040502050506030303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22081"/>
          <a:stretch/>
        </p:blipFill>
        <p:spPr bwMode="auto">
          <a:xfrm>
            <a:off x="4211960" y="404664"/>
            <a:ext cx="4666233" cy="5183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3538736" cy="830148"/>
          </a:xfrm>
        </p:spPr>
        <p:txBody>
          <a:bodyPr>
            <a:normAutofit/>
          </a:bodyPr>
          <a:lstStyle/>
          <a:p>
            <a:r>
              <a:rPr lang="pt-BR" sz="2400" dirty="0" smtClean="0">
                <a:latin typeface="High Tower Text" panose="02040502050506030303" pitchFamily="18" charset="0"/>
              </a:rPr>
              <a:t>HIPÓTESE SILÁBICA</a:t>
            </a:r>
            <a:endParaRPr lang="pt-BR" sz="2400" dirty="0">
              <a:latin typeface="High Tower Text" panose="0204050205050603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429000"/>
            <a:ext cx="2458616" cy="2697163"/>
          </a:xfrm>
        </p:spPr>
        <p:txBody>
          <a:bodyPr>
            <a:normAutofit/>
          </a:bodyPr>
          <a:lstStyle/>
          <a:p>
            <a:r>
              <a:rPr lang="pt-BR" sz="2000" dirty="0" smtClean="0">
                <a:latin typeface="High Tower Text" panose="02040502050506030303" pitchFamily="18" charset="0"/>
              </a:rPr>
              <a:t>COM OU SEM VALOR SONORO</a:t>
            </a:r>
            <a:endParaRPr lang="pt-BR" sz="2000" dirty="0">
              <a:latin typeface="High Tower Text" panose="02040502050506030303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12330" b="16168"/>
          <a:stretch/>
        </p:blipFill>
        <p:spPr bwMode="auto">
          <a:xfrm>
            <a:off x="4139952" y="476672"/>
            <a:ext cx="4614657" cy="513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802223"/>
            <a:ext cx="3215950" cy="778098"/>
          </a:xfrm>
        </p:spPr>
        <p:txBody>
          <a:bodyPr>
            <a:normAutofit fontScale="90000"/>
          </a:bodyPr>
          <a:lstStyle/>
          <a:p>
            <a:r>
              <a:rPr lang="pt-BR" sz="2400" dirty="0" smtClean="0">
                <a:latin typeface="High Tower Text" panose="02040502050506030303" pitchFamily="18" charset="0"/>
              </a:rPr>
              <a:t>HIPÓTESE SILÁBICA</a:t>
            </a:r>
            <a:br>
              <a:rPr lang="pt-BR" sz="2400" dirty="0" smtClean="0">
                <a:latin typeface="High Tower Text" panose="02040502050506030303" pitchFamily="18" charset="0"/>
              </a:rPr>
            </a:br>
            <a:r>
              <a:rPr lang="pt-BR" sz="2400" dirty="0" smtClean="0">
                <a:latin typeface="High Tower Text" panose="02040502050506030303" pitchFamily="18" charset="0"/>
              </a:rPr>
              <a:t> ALFABÉTICA</a:t>
            </a:r>
            <a:endParaRPr lang="pt-BR" sz="2400" dirty="0">
              <a:latin typeface="High Tower Text" panose="02040502050506030303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9442" b="14030"/>
          <a:stretch/>
        </p:blipFill>
        <p:spPr bwMode="auto">
          <a:xfrm>
            <a:off x="4139952" y="476672"/>
            <a:ext cx="4723236" cy="51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415746"/>
            <a:ext cx="2808312" cy="994122"/>
          </a:xfrm>
        </p:spPr>
        <p:txBody>
          <a:bodyPr>
            <a:normAutofit/>
          </a:bodyPr>
          <a:lstStyle/>
          <a:p>
            <a:r>
              <a:rPr lang="pt-BR" sz="2400" dirty="0" smtClean="0">
                <a:latin typeface="High Tower Text" panose="02040502050506030303" pitchFamily="18" charset="0"/>
              </a:rPr>
              <a:t>HIPÓTESE ALFABÉTICA</a:t>
            </a:r>
            <a:endParaRPr lang="pt-BR" sz="2400" dirty="0">
              <a:latin typeface="High Tower Text" panose="02040502050506030303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7231"/>
          <a:stretch/>
        </p:blipFill>
        <p:spPr bwMode="auto">
          <a:xfrm>
            <a:off x="4243783" y="404664"/>
            <a:ext cx="4576689" cy="540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31839" y="260648"/>
            <a:ext cx="5608133" cy="792088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High Tower Text" panose="02040502050506030303" pitchFamily="18" charset="0"/>
              </a:rPr>
              <a:t>AMBIENTE ALFABETIZADOR</a:t>
            </a:r>
            <a:endParaRPr lang="pt-BR" sz="2800" dirty="0">
              <a:latin typeface="High Tower Text" panose="02040502050506030303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60"/>
            <a:ext cx="7336324" cy="4126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" b="2701"/>
          <a:stretch/>
        </p:blipFill>
        <p:spPr>
          <a:xfrm>
            <a:off x="1547664" y="1124744"/>
            <a:ext cx="7128792" cy="4215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630" y="1124744"/>
            <a:ext cx="7424824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" t="5434" r="-2415" b="1819"/>
          <a:stretch/>
        </p:blipFill>
        <p:spPr>
          <a:xfrm>
            <a:off x="4860032" y="372085"/>
            <a:ext cx="3341970" cy="5510380"/>
          </a:xfrm>
          <a:prstGeom prst="rect">
            <a:avLst/>
          </a:prstGeom>
        </p:spPr>
      </p:pic>
      <p:pic>
        <p:nvPicPr>
          <p:cNvPr id="6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7" b="20451"/>
          <a:stretch/>
        </p:blipFill>
        <p:spPr>
          <a:xfrm>
            <a:off x="1187624" y="1255066"/>
            <a:ext cx="3152009" cy="37444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8352928" cy="689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6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88" y="260648"/>
            <a:ext cx="9177188" cy="640871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66209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471" y="0"/>
            <a:ext cx="4881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2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78" y="0"/>
            <a:ext cx="5637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1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451"/>
            <a:ext cx="9144000" cy="560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1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376" y="0"/>
            <a:ext cx="5569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717" y="0"/>
            <a:ext cx="5800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6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29" y="0"/>
            <a:ext cx="5969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4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55" y="0"/>
            <a:ext cx="5693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3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66" y="0"/>
            <a:ext cx="5726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9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7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6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690" y="0"/>
            <a:ext cx="5498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8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099" y="0"/>
            <a:ext cx="5763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070"/>
            <a:ext cx="9144000" cy="61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29" y="0"/>
            <a:ext cx="5602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861" y="0"/>
            <a:ext cx="5480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2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66" y="0"/>
            <a:ext cx="50822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7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785" y="0"/>
            <a:ext cx="5388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840" y="0"/>
            <a:ext cx="565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0"/>
            <a:ext cx="6861448" cy="1196752"/>
          </a:xfrm>
        </p:spPr>
        <p:txBody>
          <a:bodyPr>
            <a:normAutofit/>
          </a:bodyPr>
          <a:lstStyle/>
          <a:p>
            <a:r>
              <a:rPr lang="pt-BR" sz="3600" dirty="0" smtClean="0">
                <a:latin typeface="High Tower Text" panose="02040502050506030303" pitchFamily="18" charset="0"/>
              </a:rPr>
              <a:t>CONCLUSÃO</a:t>
            </a:r>
            <a:endParaRPr lang="pt-BR" sz="3600" dirty="0">
              <a:latin typeface="High Tower Text" panose="0204050205050603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09939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pt-BR" dirty="0" smtClean="0">
                <a:latin typeface="High Tower Text" panose="02040502050506030303" pitchFamily="18" charset="0"/>
              </a:rPr>
              <a:t>A PRÉ—ESCOLA DEVE PERMITIR A TODAS AS CRIANÇAS A LIBERDADE DE EXPERIMENTAR OS SINAIS ESCRITOS, NUM AMBIENTE RICO EM ESCRITAS DIVERSAS, OU SEJA: ESCUTAR ALGUÉM LENDO EM VOZ ALTA E VER ADULTOS ESCREVENDO; TENTAR ESCREVER (SEM ESTAR COPIANDO MODELOS); TENTAR LER UTILIZANDO DADOS CONTEXTUAIS, ASSIM COMO RECONHECER SEMELHANÇAS E DIFERENÇAS NAS SÉRIES DE LETRAS; BRINCAR COM A LINGUAGEM PARA DESCOBRIR SEMELHANÇAS E DIFERENÇAS SONORAS.</a:t>
            </a:r>
          </a:p>
          <a:p>
            <a:pPr algn="just">
              <a:lnSpc>
                <a:spcPct val="120000"/>
              </a:lnSpc>
            </a:pPr>
            <a:endParaRPr lang="pt-BR" dirty="0" smtClean="0">
              <a:latin typeface="High Tower Text" panose="02040502050506030303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pt-BR" dirty="0" smtClean="0">
                <a:latin typeface="High Tower Text" panose="02040502050506030303" pitchFamily="18" charset="0"/>
              </a:rPr>
              <a:t>EM VEZ DE NOS PERGUNTARMOS SE “DEVEMOS OU NÃO DEVEMOS ENSINAR ”TEMOS DE NOS PREOCUPAR EM DAR AS CRIANÇAS CONDIÇÕES DE APRENDER”.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pt-BR" dirty="0" smtClean="0">
                <a:latin typeface="High Tower Text" panose="02040502050506030303" pitchFamily="18" charset="0"/>
              </a:rPr>
              <a:t>(EMÍLIA FERREIRO- REFLEXÕES SOBRE ALFABETIZAÇÃO)</a:t>
            </a:r>
          </a:p>
          <a:p>
            <a:pPr>
              <a:lnSpc>
                <a:spcPct val="120000"/>
              </a:lnSpc>
            </a:pPr>
            <a:endParaRPr lang="pt-BR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42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204</Words>
  <Application>Microsoft Office PowerPoint</Application>
  <PresentationFormat>Apresentação na tela (4:3)</PresentationFormat>
  <Paragraphs>26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Comic Sans MS</vt:lpstr>
      <vt:lpstr>High Tower Text</vt:lpstr>
      <vt:lpstr>Tema do Office</vt:lpstr>
      <vt:lpstr>OFICINA DE ALFABETIZAÇÃO</vt:lpstr>
      <vt:lpstr>ALFABETIZAÇÃO SEGUNDO  EMÍLIA FERREIRO </vt:lpstr>
      <vt:lpstr>A ESCRITA NÃO É UM PRODUTO ESCOLAR A CRIANÇA REPRODUZ  TODOS OS PASSOS CRIADOS PELA HUMANIDADE ATÉ CHEGAR A ESCRITA ATUAL</vt:lpstr>
      <vt:lpstr>Apresentação do PowerPoint</vt:lpstr>
      <vt:lpstr>Apresentação do PowerPoint</vt:lpstr>
      <vt:lpstr>Apresentação do PowerPoint</vt:lpstr>
      <vt:lpstr>HIPÓTESE PRÉ SILÁBICA NÍVEL 1 </vt:lpstr>
      <vt:lpstr>HIPÓTESE PRÉ SILÁBICA  NÍVEL 2</vt:lpstr>
      <vt:lpstr>HIPÓTESE SILÁBICA</vt:lpstr>
      <vt:lpstr>HIPÓTESE SILÁBICA  ALFABÉTICA</vt:lpstr>
      <vt:lpstr>HIPÓTESE ALFABÉTICA</vt:lpstr>
      <vt:lpstr>AMBIENTE ALFABETIZADOR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CONCLUSÃO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anacarollina</dc:creator>
  <cp:lastModifiedBy>Gabriela Fernanda Ern</cp:lastModifiedBy>
  <cp:revision>31</cp:revision>
  <dcterms:created xsi:type="dcterms:W3CDTF">2012-07-09T19:51:44Z</dcterms:created>
  <dcterms:modified xsi:type="dcterms:W3CDTF">2017-08-09T19:57:14Z</dcterms:modified>
</cp:coreProperties>
</file>