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5" r:id="rId4"/>
    <p:sldId id="266" r:id="rId5"/>
    <p:sldId id="267" r:id="rId6"/>
    <p:sldId id="262" r:id="rId7"/>
    <p:sldId id="269" r:id="rId8"/>
    <p:sldId id="263" r:id="rId9"/>
    <p:sldId id="270" r:id="rId10"/>
    <p:sldId id="271" r:id="rId11"/>
    <p:sldId id="282" r:id="rId12"/>
    <p:sldId id="279" r:id="rId13"/>
    <p:sldId id="281" r:id="rId14"/>
    <p:sldId id="283" r:id="rId15"/>
    <p:sldId id="272" r:id="rId16"/>
    <p:sldId id="274" r:id="rId17"/>
    <p:sldId id="275" r:id="rId18"/>
    <p:sldId id="276" r:id="rId19"/>
    <p:sldId id="278" r:id="rId20"/>
    <p:sldId id="277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111"/>
    <a:srgbClr val="D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CE48D-8B21-4868-AB50-B8B4C1941E0E}" type="datetimeFigureOut">
              <a:rPr lang="pt-BR" smtClean="0"/>
              <a:t>15/05/2020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E56C-EEEC-4A3A-9AF8-6AC29AF74C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5236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CE48D-8B21-4868-AB50-B8B4C1941E0E}" type="datetimeFigureOut">
              <a:rPr lang="pt-BR" smtClean="0"/>
              <a:t>15/05/2020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E56C-EEEC-4A3A-9AF8-6AC29AF74C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6511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CE48D-8B21-4868-AB50-B8B4C1941E0E}" type="datetimeFigureOut">
              <a:rPr lang="pt-BR" smtClean="0"/>
              <a:t>15/05/2020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E56C-EEEC-4A3A-9AF8-6AC29AF74C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571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CE48D-8B21-4868-AB50-B8B4C1941E0E}" type="datetimeFigureOut">
              <a:rPr lang="pt-BR" smtClean="0"/>
              <a:t>15/05/2020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E56C-EEEC-4A3A-9AF8-6AC29AF74C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561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CE48D-8B21-4868-AB50-B8B4C1941E0E}" type="datetimeFigureOut">
              <a:rPr lang="pt-BR" smtClean="0"/>
              <a:t>15/05/2020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E56C-EEEC-4A3A-9AF8-6AC29AF74C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8337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CE48D-8B21-4868-AB50-B8B4C1941E0E}" type="datetimeFigureOut">
              <a:rPr lang="pt-BR" smtClean="0"/>
              <a:t>15/05/2020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E56C-EEEC-4A3A-9AF8-6AC29AF74C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7334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CE48D-8B21-4868-AB50-B8B4C1941E0E}" type="datetimeFigureOut">
              <a:rPr lang="pt-BR" smtClean="0"/>
              <a:t>15/05/2020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E56C-EEEC-4A3A-9AF8-6AC29AF74C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6458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CE48D-8B21-4868-AB50-B8B4C1941E0E}" type="datetimeFigureOut">
              <a:rPr lang="pt-BR" smtClean="0"/>
              <a:t>15/05/2020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E56C-EEEC-4A3A-9AF8-6AC29AF74C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0541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CE48D-8B21-4868-AB50-B8B4C1941E0E}" type="datetimeFigureOut">
              <a:rPr lang="pt-BR" smtClean="0"/>
              <a:t>15/05/2020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E56C-EEEC-4A3A-9AF8-6AC29AF74C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437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CE48D-8B21-4868-AB50-B8B4C1941E0E}" type="datetimeFigureOut">
              <a:rPr lang="pt-BR" smtClean="0"/>
              <a:t>15/05/2020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E56C-EEEC-4A3A-9AF8-6AC29AF74C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1760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CE48D-8B21-4868-AB50-B8B4C1941E0E}" type="datetimeFigureOut">
              <a:rPr lang="pt-BR" smtClean="0"/>
              <a:t>15/05/2020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E56C-EEEC-4A3A-9AF8-6AC29AF74C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8369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CE48D-8B21-4868-AB50-B8B4C1941E0E}" type="datetimeFigureOut">
              <a:rPr lang="pt-BR" smtClean="0"/>
              <a:t>15/05/2020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6E56C-EEEC-4A3A-9AF8-6AC29AF74C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145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3gdYm2Y9Uc" TargetMode="External"/><Relationship Id="rId2" Type="http://schemas.openxmlformats.org/officeDocument/2006/relationships/hyperlink" Target="https://www.youtube.com/watch?v=4GvOqiiyQFM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sobiologia.com.br/conteudos/Seresvivos/Ciencias/virus2.php" TargetMode="External"/><Relationship Id="rId4" Type="http://schemas.openxmlformats.org/officeDocument/2006/relationships/hyperlink" Target="https://www.biologianet.com/saude-bem-estar/vacinas.htm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613512" y="3613255"/>
            <a:ext cx="1045325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7200" b="1" dirty="0" smtClean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/>
                </a:solidFill>
              </a:rPr>
              <a:t>7º ANO</a:t>
            </a:r>
            <a:endParaRPr lang="pt-BR" sz="7200" b="1" dirty="0">
              <a:ln w="22225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985306" y="1769600"/>
            <a:ext cx="370967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1111"/>
                </a:solidFill>
              </a:rPr>
              <a:t>CIÊNCIAS</a:t>
            </a:r>
            <a:endParaRPr lang="pt-BR" sz="72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1111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2559894" y="5064286"/>
            <a:ext cx="9317182" cy="6261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Professora: </a:t>
            </a:r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Carolinne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48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VÍRUS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 smtClean="0"/>
          </a:p>
          <a:p>
            <a:r>
              <a:rPr lang="pt-BR" dirty="0" smtClean="0">
                <a:solidFill>
                  <a:srgbClr val="FF0000"/>
                </a:solidFill>
              </a:rPr>
              <a:t>Surto</a:t>
            </a:r>
            <a:r>
              <a:rPr lang="pt-BR" dirty="0"/>
              <a:t>:  </a:t>
            </a:r>
            <a:r>
              <a:rPr lang="pt-BR" dirty="0" smtClean="0"/>
              <a:t>Aumento </a:t>
            </a:r>
            <a:r>
              <a:rPr lang="pt-BR" dirty="0"/>
              <a:t>inesperado do número de casos de determinada doença em uma região </a:t>
            </a:r>
            <a:r>
              <a:rPr lang="pt-BR" dirty="0" smtClean="0"/>
              <a:t>específica como um </a:t>
            </a:r>
            <a:r>
              <a:rPr lang="pt-BR" dirty="0" smtClean="0">
                <a:solidFill>
                  <a:srgbClr val="FF0000"/>
                </a:solidFill>
              </a:rPr>
              <a:t>bairro.</a:t>
            </a:r>
          </a:p>
          <a:p>
            <a:r>
              <a:rPr lang="pt-BR" dirty="0" smtClean="0">
                <a:solidFill>
                  <a:srgbClr val="FF0000"/>
                </a:solidFill>
              </a:rPr>
              <a:t>Epidemia</a:t>
            </a:r>
            <a:r>
              <a:rPr lang="pt-BR" dirty="0"/>
              <a:t>: </a:t>
            </a:r>
            <a:r>
              <a:rPr lang="pt-BR" dirty="0" smtClean="0"/>
              <a:t>Surto </a:t>
            </a:r>
            <a:r>
              <a:rPr lang="pt-BR" dirty="0"/>
              <a:t>em várias regiões. A </a:t>
            </a:r>
            <a:r>
              <a:rPr lang="pt-BR" dirty="0" smtClean="0"/>
              <a:t>epidemia a nível municipal, estadual e </a:t>
            </a:r>
            <a:r>
              <a:rPr lang="pt-BR" dirty="0" smtClean="0">
                <a:solidFill>
                  <a:srgbClr val="FF0000"/>
                </a:solidFill>
              </a:rPr>
              <a:t>nacional.</a:t>
            </a:r>
            <a:r>
              <a:rPr lang="pt-BR" dirty="0" smtClean="0"/>
              <a:t> </a:t>
            </a:r>
          </a:p>
          <a:p>
            <a:r>
              <a:rPr lang="pt-BR" dirty="0" smtClean="0">
                <a:solidFill>
                  <a:srgbClr val="FF0000"/>
                </a:solidFill>
              </a:rPr>
              <a:t>Pandemia</a:t>
            </a:r>
            <a:r>
              <a:rPr lang="pt-BR" dirty="0"/>
              <a:t>: </a:t>
            </a:r>
            <a:r>
              <a:rPr lang="pt-BR" dirty="0" smtClean="0"/>
              <a:t>Uma </a:t>
            </a:r>
            <a:r>
              <a:rPr lang="pt-BR" dirty="0"/>
              <a:t>epidemia se estende a níveis mundiais, ou seja, se espalha por </a:t>
            </a:r>
            <a:r>
              <a:rPr lang="pt-BR" dirty="0">
                <a:solidFill>
                  <a:srgbClr val="FF0000"/>
                </a:solidFill>
              </a:rPr>
              <a:t>diversas regiões do planeta. </a:t>
            </a:r>
          </a:p>
        </p:txBody>
      </p:sp>
    </p:spTree>
    <p:extLst>
      <p:ext uri="{BB962C8B-B14F-4D97-AF65-F5344CB8AC3E}">
        <p14:creationId xmlns:p14="http://schemas.microsoft.com/office/powerpoint/2010/main" val="72200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VÍRUS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733" y="1225164"/>
            <a:ext cx="7484533" cy="4508755"/>
          </a:xfrm>
        </p:spPr>
      </p:pic>
    </p:spTree>
    <p:extLst>
      <p:ext uri="{BB962C8B-B14F-4D97-AF65-F5344CB8AC3E}">
        <p14:creationId xmlns:p14="http://schemas.microsoft.com/office/powerpoint/2010/main" val="51334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VÍRUS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512711"/>
            <a:ext cx="5181600" cy="4664252"/>
          </a:xfrm>
        </p:spPr>
        <p:txBody>
          <a:bodyPr>
            <a:normAutofit/>
          </a:bodyPr>
          <a:lstStyle/>
          <a:p>
            <a:r>
              <a:rPr lang="pt-BR" sz="2400" dirty="0" smtClean="0"/>
              <a:t>VÍRUS SÃO PEQUENOS AGENTES MICROSCÓPICOS E INFECCIOSOS</a:t>
            </a:r>
          </a:p>
          <a:p>
            <a:endParaRPr lang="pt-BR" sz="2400" dirty="0" smtClean="0"/>
          </a:p>
          <a:p>
            <a:r>
              <a:rPr lang="pt-BR" sz="2400" dirty="0" smtClean="0"/>
              <a:t>ENCONTRADOS EM TODOS OS AMBIENTES</a:t>
            </a:r>
          </a:p>
          <a:p>
            <a:pPr marL="0" indent="0">
              <a:buNone/>
            </a:pPr>
            <a:endParaRPr lang="pt-BR" sz="2400" dirty="0" smtClean="0"/>
          </a:p>
          <a:p>
            <a:r>
              <a:rPr lang="pt-BR" sz="2400" dirty="0" smtClean="0"/>
              <a:t>INFECTAM TODOS TIPOS DE CÉLULAS E MICROORGANISMOS</a:t>
            </a:r>
          </a:p>
          <a:p>
            <a:r>
              <a:rPr lang="pt-BR" sz="2400" dirty="0" smtClean="0"/>
              <a:t>ACELULARES </a:t>
            </a:r>
            <a:endParaRPr lang="pt-BR" sz="2400" dirty="0"/>
          </a:p>
          <a:p>
            <a:endParaRPr lang="pt-BR" sz="2400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51467"/>
            <a:ext cx="4212960" cy="4212960"/>
          </a:xfrm>
        </p:spPr>
      </p:pic>
    </p:spTree>
    <p:extLst>
      <p:ext uri="{BB962C8B-B14F-4D97-AF65-F5344CB8AC3E}">
        <p14:creationId xmlns:p14="http://schemas.microsoft.com/office/powerpoint/2010/main" val="39024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VÍRUS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591756" cy="4055886"/>
          </a:xfrm>
        </p:spPr>
        <p:txBody>
          <a:bodyPr>
            <a:normAutofit fontScale="92500" lnSpcReduction="20000"/>
          </a:bodyPr>
          <a:lstStyle/>
          <a:p>
            <a:r>
              <a:rPr lang="pt-BR" sz="2400" dirty="0"/>
              <a:t>ESTRUTURA DE COMPOSIÇÃO </a:t>
            </a:r>
            <a:r>
              <a:rPr lang="pt-BR" sz="2400" dirty="0" smtClean="0"/>
              <a:t>DIFERENCIADA</a:t>
            </a:r>
          </a:p>
          <a:p>
            <a:endParaRPr lang="pt-BR" sz="2400" dirty="0"/>
          </a:p>
          <a:p>
            <a:r>
              <a:rPr lang="pt-BR" sz="2400" dirty="0"/>
              <a:t>PARASITAS OBRIGATÓRIOS NÃO SE ENCAIXAM EM NENHUM </a:t>
            </a:r>
            <a:r>
              <a:rPr lang="pt-BR" sz="2400" dirty="0" smtClean="0"/>
              <a:t>REINO</a:t>
            </a:r>
          </a:p>
          <a:p>
            <a:endParaRPr lang="pt-BR" sz="2400" dirty="0"/>
          </a:p>
          <a:p>
            <a:r>
              <a:rPr lang="pt-BR" sz="2400" dirty="0"/>
              <a:t>NÃO OS CONSIDERAM SERES </a:t>
            </a:r>
            <a:r>
              <a:rPr lang="pt-BR" sz="2400" dirty="0" smtClean="0"/>
              <a:t>VIVOS</a:t>
            </a:r>
          </a:p>
          <a:p>
            <a:endParaRPr lang="pt-BR" sz="2400" dirty="0" smtClean="0"/>
          </a:p>
          <a:p>
            <a:r>
              <a:rPr lang="pt-BR" sz="2400" dirty="0" smtClean="0"/>
              <a:t>CAUSAM VIROSES</a:t>
            </a:r>
          </a:p>
          <a:p>
            <a:endParaRPr lang="pt-BR" sz="2400" dirty="0"/>
          </a:p>
          <a:p>
            <a:r>
              <a:rPr lang="pt-BR" sz="2400" dirty="0"/>
              <a:t>REALIZAM </a:t>
            </a:r>
            <a:r>
              <a:rPr lang="pt-BR" sz="2400" dirty="0" smtClean="0"/>
              <a:t>MUTAÇÕES GENÉTICAS EM SEU DNA E RNA</a:t>
            </a:r>
            <a:endParaRPr lang="pt-BR" sz="2400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31" y="1433689"/>
            <a:ext cx="5188869" cy="2959277"/>
          </a:xfrm>
        </p:spPr>
      </p:pic>
    </p:spTree>
    <p:extLst>
      <p:ext uri="{BB962C8B-B14F-4D97-AF65-F5344CB8AC3E}">
        <p14:creationId xmlns:p14="http://schemas.microsoft.com/office/powerpoint/2010/main" val="396595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VÍRUS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941689"/>
            <a:ext cx="4140200" cy="4235274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ESTRUTURA DE </a:t>
            </a:r>
            <a:r>
              <a:rPr lang="pt-BR" dirty="0" smtClean="0"/>
              <a:t>COMPOSIÇÃO SIMPLES: </a:t>
            </a:r>
          </a:p>
          <a:p>
            <a:endParaRPr lang="pt-BR" dirty="0"/>
          </a:p>
          <a:p>
            <a:r>
              <a:rPr lang="pt-BR" dirty="0" smtClean="0"/>
              <a:t>MATERIAL GENÉTICO ÁCIDO NUCLEICO: RNA OU/E DNA</a:t>
            </a:r>
          </a:p>
          <a:p>
            <a:endParaRPr lang="pt-BR" dirty="0" smtClean="0"/>
          </a:p>
          <a:p>
            <a:r>
              <a:rPr lang="pt-BR" dirty="0" smtClean="0"/>
              <a:t>CÁPSULA ENVOLTÓRIA GLICOPROTEICA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          </a:t>
            </a:r>
            <a:endParaRPr lang="pt-BR" dirty="0"/>
          </a:p>
          <a:p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22" y="1053068"/>
            <a:ext cx="6073422" cy="4575311"/>
          </a:xfrm>
        </p:spPr>
      </p:pic>
    </p:spTree>
    <p:extLst>
      <p:ext uri="{BB962C8B-B14F-4D97-AF65-F5344CB8AC3E}">
        <p14:creationId xmlns:p14="http://schemas.microsoft.com/office/powerpoint/2010/main" val="402356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VÍRUS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FF0000"/>
                </a:solidFill>
              </a:rPr>
              <a:t>PARASITAS OBRIGATÓRIOS </a:t>
            </a:r>
            <a:r>
              <a:rPr lang="pt-BR" dirty="0" smtClean="0"/>
              <a:t>POIS SÓ SOBREVIVEM QUANDO INFECTAM OUTRAS CÉLULAS E SE REPRODUZEM EM SEU INTERIOR, DESTRUÍNDO-A.</a:t>
            </a: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62" y="1329443"/>
            <a:ext cx="4627890" cy="5528557"/>
          </a:xfrm>
        </p:spPr>
      </p:pic>
    </p:spTree>
    <p:extLst>
      <p:ext uri="{BB962C8B-B14F-4D97-AF65-F5344CB8AC3E}">
        <p14:creationId xmlns:p14="http://schemas.microsoft.com/office/powerpoint/2010/main" val="136000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VÍRUS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3" y="1522060"/>
            <a:ext cx="5986663" cy="5335940"/>
          </a:xfrm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PARASITAS OBRIGATÓRIOS </a:t>
            </a:r>
            <a:r>
              <a:rPr lang="pt-BR" dirty="0"/>
              <a:t>POIS SÓ SOBREVIVEM QUANDO INFECTAM OUTRAS CÉLULAS E SE REPRODUZEM EM SEU INTERIOR, DESTRUÍNDO-A.</a:t>
            </a:r>
          </a:p>
        </p:txBody>
      </p:sp>
    </p:spTree>
    <p:extLst>
      <p:ext uri="{BB962C8B-B14F-4D97-AF65-F5344CB8AC3E}">
        <p14:creationId xmlns:p14="http://schemas.microsoft.com/office/powerpoint/2010/main" val="374800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19970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VÍRUS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422401"/>
            <a:ext cx="3835400" cy="4416424"/>
          </a:xfrm>
        </p:spPr>
        <p:txBody>
          <a:bodyPr>
            <a:normAutofit fontScale="62500" lnSpcReduction="20000"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VIROSES </a:t>
            </a:r>
          </a:p>
          <a:p>
            <a:r>
              <a:rPr lang="pt-BR" dirty="0" smtClean="0"/>
              <a:t>SÃO DOENÇAS CAUSADAS PELOS VÍRUS COMO: </a:t>
            </a:r>
          </a:p>
          <a:p>
            <a:r>
              <a:rPr lang="pt-BR" dirty="0" smtClean="0"/>
              <a:t>GRIPE</a:t>
            </a:r>
          </a:p>
          <a:p>
            <a:r>
              <a:rPr lang="pt-BR" dirty="0" smtClean="0"/>
              <a:t>CAXUMBA</a:t>
            </a:r>
          </a:p>
          <a:p>
            <a:r>
              <a:rPr lang="pt-BR" dirty="0" smtClean="0"/>
              <a:t>RUBÉOLA</a:t>
            </a:r>
          </a:p>
          <a:p>
            <a:r>
              <a:rPr lang="pt-BR" dirty="0" smtClean="0"/>
              <a:t>RAIVA</a:t>
            </a:r>
          </a:p>
          <a:p>
            <a:r>
              <a:rPr lang="pt-BR" dirty="0" smtClean="0"/>
              <a:t>SARAMPO</a:t>
            </a:r>
          </a:p>
          <a:p>
            <a:r>
              <a:rPr lang="pt-BR" dirty="0" smtClean="0"/>
              <a:t>HEPATITE</a:t>
            </a:r>
          </a:p>
          <a:p>
            <a:r>
              <a:rPr lang="pt-BR" dirty="0" smtClean="0"/>
              <a:t>DENGUE</a:t>
            </a:r>
          </a:p>
          <a:p>
            <a:r>
              <a:rPr lang="pt-BR" dirty="0" smtClean="0"/>
              <a:t>POLIOMIELITE</a:t>
            </a:r>
          </a:p>
          <a:p>
            <a:r>
              <a:rPr lang="pt-BR" dirty="0" smtClean="0"/>
              <a:t>HERPES</a:t>
            </a:r>
          </a:p>
          <a:p>
            <a:r>
              <a:rPr lang="pt-BR" dirty="0" smtClean="0"/>
              <a:t>FEBRE AMARELA</a:t>
            </a:r>
          </a:p>
          <a:p>
            <a:r>
              <a:rPr lang="pt-BR" dirty="0" smtClean="0"/>
              <a:t>AIDS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380" y="658636"/>
            <a:ext cx="3377319" cy="3377319"/>
          </a:xfr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12" y="2815254"/>
            <a:ext cx="3714017" cy="302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4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45" y="824088"/>
            <a:ext cx="5515679" cy="414108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852" y="1603021"/>
            <a:ext cx="5201356" cy="390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0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VACINAS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O que é vacina?</a:t>
            </a:r>
          </a:p>
          <a:p>
            <a:r>
              <a:rPr lang="pt-BR" dirty="0"/>
              <a:t>Como são produzidas as vacinas?</a:t>
            </a:r>
          </a:p>
          <a:p>
            <a:r>
              <a:rPr lang="pt-BR" dirty="0"/>
              <a:t>Como agem as vacinas no organismo?</a:t>
            </a:r>
          </a:p>
          <a:p>
            <a:r>
              <a:rPr lang="pt-BR" dirty="0"/>
              <a:t>O que são antígenos?</a:t>
            </a:r>
          </a:p>
          <a:p>
            <a:r>
              <a:rPr lang="pt-BR" dirty="0"/>
              <a:t>O que são anticorpos?</a:t>
            </a:r>
          </a:p>
          <a:p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556" y="1825625"/>
            <a:ext cx="5181600" cy="345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954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160" y="117525"/>
            <a:ext cx="3989189" cy="608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207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260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VÍRUS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VÍDEOS EDUCATIVOS</a:t>
            </a:r>
          </a:p>
          <a:p>
            <a:r>
              <a:rPr lang="pt-BR" dirty="0" smtClean="0"/>
              <a:t>LEUCÓCITOS</a:t>
            </a:r>
            <a:endParaRPr lang="pt-BR" dirty="0"/>
          </a:p>
          <a:p>
            <a:r>
              <a:rPr lang="pt-BR" dirty="0" smtClean="0">
                <a:hlinkClick r:id="rId2"/>
              </a:rPr>
              <a:t>https</a:t>
            </a:r>
            <a:r>
              <a:rPr lang="pt-BR" dirty="0">
                <a:hlinkClick r:id="rId2"/>
              </a:rPr>
              <a:t>://</a:t>
            </a:r>
            <a:r>
              <a:rPr lang="pt-BR" dirty="0" smtClean="0">
                <a:hlinkClick r:id="rId2"/>
              </a:rPr>
              <a:t>www.youtube.com/watch?v=4GvOqiiyQFM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ANTICORPOS</a:t>
            </a:r>
            <a:endParaRPr lang="pt-BR" dirty="0"/>
          </a:p>
          <a:p>
            <a:r>
              <a:rPr lang="pt-BR" dirty="0">
                <a:hlinkClick r:id="rId3"/>
              </a:rPr>
              <a:t>https://</a:t>
            </a:r>
            <a:r>
              <a:rPr lang="pt-BR" dirty="0" smtClean="0">
                <a:hlinkClick r:id="rId3"/>
              </a:rPr>
              <a:t>www.youtube.com/watch?v=L3gdYm2Y9Uc</a:t>
            </a:r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dirty="0" smtClean="0"/>
              <a:t>VACINAS:</a:t>
            </a:r>
          </a:p>
          <a:p>
            <a:endParaRPr lang="pt-BR" dirty="0"/>
          </a:p>
          <a:p>
            <a:r>
              <a:rPr lang="pt-BR" dirty="0" smtClean="0">
                <a:hlinkClick r:id="rId4"/>
              </a:rPr>
              <a:t>https</a:t>
            </a:r>
            <a:r>
              <a:rPr lang="pt-BR" dirty="0">
                <a:hlinkClick r:id="rId4"/>
              </a:rPr>
              <a:t>://</a:t>
            </a:r>
            <a:r>
              <a:rPr lang="pt-BR" dirty="0" smtClean="0">
                <a:hlinkClick r:id="rId4"/>
              </a:rPr>
              <a:t>www.biologianet.com/saude-bem-estar/vacinas.htm</a:t>
            </a:r>
            <a:endParaRPr lang="pt-BR" dirty="0"/>
          </a:p>
          <a:p>
            <a:r>
              <a:rPr lang="pt-BR" dirty="0"/>
              <a:t> </a:t>
            </a:r>
            <a:r>
              <a:rPr lang="pt-BR" dirty="0">
                <a:hlinkClick r:id="rId5"/>
              </a:rPr>
              <a:t>https://</a:t>
            </a:r>
            <a:r>
              <a:rPr lang="pt-BR" dirty="0" smtClean="0">
                <a:hlinkClick r:id="rId5"/>
              </a:rPr>
              <a:t>www.sobiologia.com.br/conteudos/Seresvivos/Ciencias/virus2.php</a:t>
            </a: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0076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VÍRUS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/>
              <a:t>COVID-19 é uma doença causada pelo </a:t>
            </a:r>
            <a:r>
              <a:rPr lang="pt-BR" dirty="0" err="1"/>
              <a:t>coronavírus</a:t>
            </a:r>
            <a:r>
              <a:rPr lang="pt-BR" dirty="0"/>
              <a:t> SARS-CoV-2</a:t>
            </a:r>
            <a:r>
              <a:rPr lang="pt-BR" dirty="0" smtClean="0"/>
              <a:t>,</a:t>
            </a:r>
          </a:p>
          <a:p>
            <a:r>
              <a:rPr lang="pt-BR" dirty="0" err="1"/>
              <a:t>Coronavírus</a:t>
            </a:r>
            <a:r>
              <a:rPr lang="pt-BR" dirty="0"/>
              <a:t> é uma família de vírus que causam infecções respiratórias</a:t>
            </a:r>
            <a:r>
              <a:rPr lang="pt-BR" dirty="0" smtClean="0"/>
              <a:t>.</a:t>
            </a:r>
          </a:p>
          <a:p>
            <a:r>
              <a:rPr lang="pt-BR" dirty="0" smtClean="0"/>
              <a:t> </a:t>
            </a:r>
            <a:r>
              <a:rPr lang="pt-BR" dirty="0"/>
              <a:t>O novo agente do </a:t>
            </a:r>
            <a:r>
              <a:rPr lang="pt-BR" dirty="0" err="1"/>
              <a:t>coronavírus</a:t>
            </a:r>
            <a:r>
              <a:rPr lang="pt-BR" dirty="0"/>
              <a:t> foi descoberto em 31/12/19 após casos registrados na China. </a:t>
            </a: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577512"/>
            <a:ext cx="5819233" cy="3285442"/>
          </a:xfrm>
        </p:spPr>
      </p:pic>
    </p:spTree>
    <p:extLst>
      <p:ext uri="{BB962C8B-B14F-4D97-AF65-F5344CB8AC3E}">
        <p14:creationId xmlns:p14="http://schemas.microsoft.com/office/powerpoint/2010/main" val="55065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pt-BR" b="1" dirty="0"/>
              <a:t>Quais são os sintomas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pt-BR" dirty="0" smtClean="0"/>
              <a:t>Os </a:t>
            </a:r>
            <a:r>
              <a:rPr lang="pt-BR" dirty="0"/>
              <a:t>sintomas da COVID-19 podem variar de um simples resfriado até uma pneumonia severa. Sendo os sintomas mais comuns:</a:t>
            </a:r>
          </a:p>
          <a:p>
            <a:pPr fontAlgn="base"/>
            <a:r>
              <a:rPr lang="pt-BR" dirty="0"/>
              <a:t>Tosse</a:t>
            </a:r>
          </a:p>
          <a:p>
            <a:pPr fontAlgn="base"/>
            <a:r>
              <a:rPr lang="pt-BR" dirty="0"/>
              <a:t>Febre </a:t>
            </a:r>
          </a:p>
          <a:p>
            <a:pPr fontAlgn="base"/>
            <a:r>
              <a:rPr lang="pt-BR" dirty="0"/>
              <a:t>Coriza </a:t>
            </a:r>
          </a:p>
          <a:p>
            <a:pPr fontAlgn="base"/>
            <a:r>
              <a:rPr lang="pt-BR" dirty="0"/>
              <a:t>Dor de garganta</a:t>
            </a:r>
          </a:p>
          <a:p>
            <a:pPr fontAlgn="base"/>
            <a:r>
              <a:rPr lang="pt-BR" dirty="0"/>
              <a:t>Dificuldade para respirar</a:t>
            </a:r>
          </a:p>
          <a:p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44663"/>
            <a:ext cx="5181600" cy="2826327"/>
          </a:xfrm>
        </p:spPr>
      </p:pic>
    </p:spTree>
    <p:extLst>
      <p:ext uri="{BB962C8B-B14F-4D97-AF65-F5344CB8AC3E}">
        <p14:creationId xmlns:p14="http://schemas.microsoft.com/office/powerpoint/2010/main" val="174662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pt-BR" b="1" dirty="0"/>
              <a:t>Como é transmitido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pt-BR" dirty="0" smtClean="0"/>
              <a:t>A </a:t>
            </a:r>
            <a:r>
              <a:rPr lang="pt-BR" dirty="0"/>
              <a:t>transmissão acontece de uma pessoa doente para outra ou por contato próximo por meio de: </a:t>
            </a:r>
            <a:br>
              <a:rPr lang="pt-BR" dirty="0"/>
            </a:br>
            <a:r>
              <a:rPr lang="pt-BR" dirty="0"/>
              <a:t>• Toque do aperto de mão;</a:t>
            </a:r>
            <a:br>
              <a:rPr lang="pt-BR" dirty="0"/>
            </a:br>
            <a:r>
              <a:rPr lang="pt-BR" dirty="0"/>
              <a:t>• Gotículas de saliva;</a:t>
            </a:r>
            <a:br>
              <a:rPr lang="pt-BR" dirty="0"/>
            </a:br>
            <a:r>
              <a:rPr lang="pt-BR" dirty="0"/>
              <a:t>• Espirro;</a:t>
            </a:r>
            <a:br>
              <a:rPr lang="pt-BR" dirty="0"/>
            </a:br>
            <a:r>
              <a:rPr lang="pt-BR" dirty="0"/>
              <a:t>• Tosse;</a:t>
            </a:r>
            <a:br>
              <a:rPr lang="pt-BR" dirty="0"/>
            </a:br>
            <a:r>
              <a:rPr lang="pt-BR" dirty="0"/>
              <a:t>• Catarro;</a:t>
            </a:r>
            <a:br>
              <a:rPr lang="pt-BR" dirty="0"/>
            </a:br>
            <a:r>
              <a:rPr lang="pt-BR" dirty="0"/>
              <a:t>• Objetos ou superfícies contaminadas, como celulares, mesas, maçanetas, brinquedos, teclados de computador etc.</a:t>
            </a: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553" y="1498247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67153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pt-BR" b="1" dirty="0"/>
              <a:t>Como se proteger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456267"/>
            <a:ext cx="5181600" cy="4720696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endParaRPr lang="pt-BR" b="1" dirty="0"/>
          </a:p>
          <a:p>
            <a:pPr fontAlgn="base"/>
            <a:r>
              <a:rPr lang="pt-BR" dirty="0"/>
              <a:t>As recomendações de prevenção à COVID-19 são as seguintes:</a:t>
            </a:r>
          </a:p>
          <a:p>
            <a:pPr fontAlgn="base"/>
            <a:r>
              <a:rPr lang="pt-BR" dirty="0"/>
              <a:t>Lave com frequência as mãos até a altura dos punhos, com água e sabão, ou então higienize com álcool em gel 70%.</a:t>
            </a:r>
          </a:p>
          <a:p>
            <a:pPr fontAlgn="base"/>
            <a:r>
              <a:rPr lang="pt-BR" dirty="0"/>
              <a:t>Ao tossir ou espirrar, cubra nariz e boca com lenço ou com o braço, e não com as mãos.</a:t>
            </a:r>
          </a:p>
          <a:p>
            <a:pPr fontAlgn="base"/>
            <a:r>
              <a:rPr lang="pt-BR" dirty="0"/>
              <a:t>Evite tocar olhos, nariz e boca com as mãos não lavadas.</a:t>
            </a:r>
          </a:p>
          <a:p>
            <a:pPr fontAlgn="base"/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pt-BR" dirty="0"/>
              <a:t>Ao tocar, lave sempre as mãos como já indicado.</a:t>
            </a:r>
          </a:p>
          <a:p>
            <a:pPr fontAlgn="base"/>
            <a:r>
              <a:rPr lang="pt-BR" dirty="0"/>
              <a:t>Mantenha uma distância mínima de cerca de 2 metros de qualquer pessoa tossindo ou espirrando.</a:t>
            </a:r>
          </a:p>
          <a:p>
            <a:pPr fontAlgn="base"/>
            <a:r>
              <a:rPr lang="pt-BR" dirty="0"/>
              <a:t>Evite abraços, beijos e apertos de mãos. Adote um comportamento amigável sem contato físico, mas sempre com um sorriso no rosto.</a:t>
            </a:r>
          </a:p>
        </p:txBody>
      </p:sp>
    </p:spTree>
    <p:extLst>
      <p:ext uri="{BB962C8B-B14F-4D97-AF65-F5344CB8AC3E}">
        <p14:creationId xmlns:p14="http://schemas.microsoft.com/office/powerpoint/2010/main" val="379922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Como se proteger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pt-BR" dirty="0"/>
              <a:t>Higienize com frequência o celular e os brinquedos das crianças.</a:t>
            </a:r>
          </a:p>
          <a:p>
            <a:pPr fontAlgn="base"/>
            <a:r>
              <a:rPr lang="pt-BR" dirty="0"/>
              <a:t>Não compartilhe objetos de uso pessoal, como talheres, toalhas, pratos e copos.</a:t>
            </a:r>
          </a:p>
          <a:p>
            <a:pPr fontAlgn="base"/>
            <a:r>
              <a:rPr lang="pt-BR" dirty="0"/>
              <a:t>Mantenha os ambientes limpos e bem ventilados.</a:t>
            </a:r>
          </a:p>
          <a:p>
            <a:pPr fontAlgn="base"/>
            <a:r>
              <a:rPr lang="pt-BR" dirty="0"/>
              <a:t>Evite circulação desnecessária nas ruas, estádios, teatros, shoppings, shows, cinemas e igrejas. Se puder, fique em casa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pt-BR" dirty="0"/>
              <a:t>Se estiver doente, evite contato físico com outras pessoas, principalmente idosos e doentes crônicos, e fique em casa até melhorar.</a:t>
            </a:r>
          </a:p>
          <a:p>
            <a:pPr fontAlgn="base"/>
            <a:r>
              <a:rPr lang="pt-BR" dirty="0"/>
              <a:t>Durma bem e tenha uma alimentação saudável.</a:t>
            </a:r>
          </a:p>
          <a:p>
            <a:pPr fontAlgn="base"/>
            <a:r>
              <a:rPr lang="pt-BR" dirty="0"/>
              <a:t>Utilize máscaras caseiras ou artesanais feitas de tecido em situações de saída de sua residência</a:t>
            </a:r>
          </a:p>
        </p:txBody>
      </p:sp>
    </p:spTree>
    <p:extLst>
      <p:ext uri="{BB962C8B-B14F-4D97-AF65-F5344CB8AC3E}">
        <p14:creationId xmlns:p14="http://schemas.microsoft.com/office/powerpoint/2010/main" val="23407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FONTES </a:t>
            </a:r>
          </a:p>
          <a:p>
            <a:r>
              <a:rPr lang="pt-BR" dirty="0"/>
              <a:t>https://coronavirus.saude.gov.br/sobre-a-doenca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05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509</Words>
  <Application>Microsoft Office PowerPoint</Application>
  <PresentationFormat>Widescreen</PresentationFormat>
  <Paragraphs>101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do Office</vt:lpstr>
      <vt:lpstr>Apresentação do PowerPoint</vt:lpstr>
      <vt:lpstr>VÍRUS</vt:lpstr>
      <vt:lpstr>VÍRUS</vt:lpstr>
      <vt:lpstr>VÍRUS</vt:lpstr>
      <vt:lpstr>VÍRUS</vt:lpstr>
      <vt:lpstr>VÍRUS</vt:lpstr>
      <vt:lpstr>VÍRUS</vt:lpstr>
      <vt:lpstr>VÍRUS</vt:lpstr>
      <vt:lpstr>VÍRUS</vt:lpstr>
      <vt:lpstr>Apresentação do PowerPoint</vt:lpstr>
      <vt:lpstr>VACINAS</vt:lpstr>
      <vt:lpstr>Apresentação do PowerPoint</vt:lpstr>
      <vt:lpstr>Apresentação do PowerPoint</vt:lpstr>
      <vt:lpstr>VÍRUS</vt:lpstr>
      <vt:lpstr>VÍRUS</vt:lpstr>
      <vt:lpstr>Quais são os sintomas</vt:lpstr>
      <vt:lpstr>Como é transmitido</vt:lpstr>
      <vt:lpstr>Como se proteger</vt:lpstr>
      <vt:lpstr>Como se proteger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Carla Beatriz Jochims Gonçalves</dc:creator>
  <cp:lastModifiedBy>Aristides</cp:lastModifiedBy>
  <cp:revision>127</cp:revision>
  <dcterms:created xsi:type="dcterms:W3CDTF">2019-05-09T20:25:19Z</dcterms:created>
  <dcterms:modified xsi:type="dcterms:W3CDTF">2020-05-15T20:33:24Z</dcterms:modified>
</cp:coreProperties>
</file>